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E00"/>
    <a:srgbClr val="0079B4"/>
    <a:srgbClr val="DADADB"/>
    <a:srgbClr val="CCCC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7A99EE-06F0-4268-B158-95767B689619}" v="1" dt="2022-11-10T09:38:45.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92" autoAdjust="0"/>
    <p:restoredTop sz="96224" autoAdjust="0"/>
  </p:normalViewPr>
  <p:slideViewPr>
    <p:cSldViewPr snapToGrid="0">
      <p:cViewPr>
        <p:scale>
          <a:sx n="106" d="100"/>
          <a:sy n="106" d="100"/>
        </p:scale>
        <p:origin x="265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ina Karhu" userId="4df6d3ce-4fbc-4484-ad99-730544abbfcf" providerId="ADAL" clId="{71CE0326-C02F-4486-8972-D1DEA3DBAF98}"/>
    <pc:docChg chg="modSld">
      <pc:chgData name="Anniina Karhu" userId="4df6d3ce-4fbc-4484-ad99-730544abbfcf" providerId="ADAL" clId="{71CE0326-C02F-4486-8972-D1DEA3DBAF98}" dt="2022-08-30T14:05:32.243" v="0" actId="6549"/>
      <pc:docMkLst>
        <pc:docMk/>
      </pc:docMkLst>
      <pc:sldChg chg="modSp mod">
        <pc:chgData name="Anniina Karhu" userId="4df6d3ce-4fbc-4484-ad99-730544abbfcf" providerId="ADAL" clId="{71CE0326-C02F-4486-8972-D1DEA3DBAF98}" dt="2022-08-30T14:05:32.243" v="0" actId="6549"/>
        <pc:sldMkLst>
          <pc:docMk/>
          <pc:sldMk cId="371946733" sldId="256"/>
        </pc:sldMkLst>
        <pc:graphicFrameChg chg="modGraphic">
          <ac:chgData name="Anniina Karhu" userId="4df6d3ce-4fbc-4484-ad99-730544abbfcf" providerId="ADAL" clId="{71CE0326-C02F-4486-8972-D1DEA3DBAF98}" dt="2022-08-30T14:05:32.243" v="0" actId="6549"/>
          <ac:graphicFrameMkLst>
            <pc:docMk/>
            <pc:sldMk cId="371946733" sldId="256"/>
            <ac:graphicFrameMk id="23" creationId="{7F7F79DE-1404-40DD-AAEC-FBACFE77F9C6}"/>
          </ac:graphicFrameMkLst>
        </pc:graphicFrameChg>
      </pc:sldChg>
    </pc:docChg>
  </pc:docChgLst>
  <pc:docChgLst>
    <pc:chgData name="Anniina Karhu" userId="4df6d3ce-4fbc-4484-ad99-730544abbfcf" providerId="ADAL" clId="{757E965A-5112-4E21-93F6-9F2A41453C41}"/>
    <pc:docChg chg="modSld">
      <pc:chgData name="Anniina Karhu" userId="4df6d3ce-4fbc-4484-ad99-730544abbfcf" providerId="ADAL" clId="{757E965A-5112-4E21-93F6-9F2A41453C41}" dt="2022-11-10T09:40:04.530" v="27" actId="20577"/>
      <pc:docMkLst>
        <pc:docMk/>
      </pc:docMkLst>
      <pc:sldChg chg="modSp mod">
        <pc:chgData name="Anniina Karhu" userId="4df6d3ce-4fbc-4484-ad99-730544abbfcf" providerId="ADAL" clId="{757E965A-5112-4E21-93F6-9F2A41453C41}" dt="2022-11-10T09:40:04.530" v="27" actId="20577"/>
        <pc:sldMkLst>
          <pc:docMk/>
          <pc:sldMk cId="371946733" sldId="256"/>
        </pc:sldMkLst>
        <pc:graphicFrameChg chg="modGraphic">
          <ac:chgData name="Anniina Karhu" userId="4df6d3ce-4fbc-4484-ad99-730544abbfcf" providerId="ADAL" clId="{757E965A-5112-4E21-93F6-9F2A41453C41}" dt="2022-11-10T09:40:04.530" v="27" actId="20577"/>
          <ac:graphicFrameMkLst>
            <pc:docMk/>
            <pc:sldMk cId="371946733" sldId="256"/>
            <ac:graphicFrameMk id="23" creationId="{7F7F79DE-1404-40DD-AAEC-FBACFE77F9C6}"/>
          </ac:graphicFrameMkLst>
        </pc:graphicFrameChg>
      </pc:sldChg>
    </pc:docChg>
  </pc:docChgLst>
  <pc:docChgLst>
    <pc:chgData name="Anniina Karhu" userId="S::anniina.karhu@bangbonsomer.com::4df6d3ce-4fbc-4484-ad99-730544abbfcf" providerId="AD" clId="Web-{3E7A99EE-06F0-4268-B158-95767B689619}"/>
    <pc:docChg chg="modSld">
      <pc:chgData name="Anniina Karhu" userId="S::anniina.karhu@bangbonsomer.com::4df6d3ce-4fbc-4484-ad99-730544abbfcf" providerId="AD" clId="Web-{3E7A99EE-06F0-4268-B158-95767B689619}" dt="2022-11-10T09:38:45.524" v="0" actId="1076"/>
      <pc:docMkLst>
        <pc:docMk/>
      </pc:docMkLst>
      <pc:sldChg chg="modSp">
        <pc:chgData name="Anniina Karhu" userId="S::anniina.karhu@bangbonsomer.com::4df6d3ce-4fbc-4484-ad99-730544abbfcf" providerId="AD" clId="Web-{3E7A99EE-06F0-4268-B158-95767B689619}" dt="2022-11-10T09:38:45.524" v="0" actId="1076"/>
        <pc:sldMkLst>
          <pc:docMk/>
          <pc:sldMk cId="371946733" sldId="256"/>
        </pc:sldMkLst>
        <pc:graphicFrameChg chg="mod">
          <ac:chgData name="Anniina Karhu" userId="S::anniina.karhu@bangbonsomer.com::4df6d3ce-4fbc-4484-ad99-730544abbfcf" providerId="AD" clId="Web-{3E7A99EE-06F0-4268-B158-95767B689619}" dt="2022-11-10T09:38:45.524" v="0" actId="1076"/>
          <ac:graphicFrameMkLst>
            <pc:docMk/>
            <pc:sldMk cId="371946733" sldId="256"/>
            <ac:graphicFrameMk id="14" creationId="{F56C5797-46B1-812C-59A5-D220AF4E7F0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0436502-F316-49A1-8E5F-9A75F4C15DE5}" type="datetimeFigureOut">
              <a:rPr lang="en-US" smtClean="0"/>
              <a:t>11/10/2022</a:t>
            </a:fld>
            <a:endParaRPr lang="en-US"/>
          </a:p>
        </p:txBody>
      </p:sp>
      <p:sp>
        <p:nvSpPr>
          <p:cNvPr id="4" name="Slide Image Placeholder 3"/>
          <p:cNvSpPr>
            <a:spLocks noGrp="1" noRot="1" noChangeAspect="1"/>
          </p:cNvSpPr>
          <p:nvPr>
            <p:ph type="sldImg" idx="2"/>
          </p:nvPr>
        </p:nvSpPr>
        <p:spPr>
          <a:xfrm>
            <a:off x="2535238" y="1200150"/>
            <a:ext cx="224472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54DE459-F380-4BF2-AA6B-8DC526EC07C4}" type="slidenum">
              <a:rPr lang="en-US" smtClean="0"/>
              <a:t>‹#›</a:t>
            </a:fld>
            <a:endParaRPr lang="en-US"/>
          </a:p>
        </p:txBody>
      </p:sp>
    </p:spTree>
    <p:extLst>
      <p:ext uri="{BB962C8B-B14F-4D97-AF65-F5344CB8AC3E}">
        <p14:creationId xmlns:p14="http://schemas.microsoft.com/office/powerpoint/2010/main" val="123034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a:prstGeom prst="rect">
            <a:avLst/>
          </a:prstGeo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80026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71488" y="5023556"/>
            <a:ext cx="5915025" cy="389872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68173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143517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71488" y="5023556"/>
            <a:ext cx="5915025" cy="38987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62388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a:prstGeom prst="rect">
            <a:avLst/>
          </a:prstGeo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7443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263704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en-US"/>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00992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en-US"/>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15699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en-US"/>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340732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7963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112792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445893-F171-4063-8501-F29C797F5F5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9" name="Picture 8">
            <a:extLst>
              <a:ext uri="{FF2B5EF4-FFF2-40B4-BE49-F238E27FC236}">
                <a16:creationId xmlns:a16="http://schemas.microsoft.com/office/drawing/2014/main" id="{E56EDEA6-4DF8-4069-8BD8-339698F3326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rcRect/>
          <a:stretch/>
        </p:blipFill>
        <p:spPr>
          <a:xfrm>
            <a:off x="352425" y="352780"/>
            <a:ext cx="3839338" cy="1408598"/>
          </a:xfrm>
          <a:prstGeom prst="rect">
            <a:avLst/>
          </a:prstGeom>
        </p:spPr>
      </p:pic>
    </p:spTree>
    <p:extLst>
      <p:ext uri="{BB962C8B-B14F-4D97-AF65-F5344CB8AC3E}">
        <p14:creationId xmlns:p14="http://schemas.microsoft.com/office/powerpoint/2010/main" val="2293000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80EDA4D-E5A8-49CC-97D0-EE94841A48F1}"/>
              </a:ext>
            </a:extLst>
          </p:cNvPr>
          <p:cNvSpPr txBox="1"/>
          <p:nvPr/>
        </p:nvSpPr>
        <p:spPr>
          <a:xfrm>
            <a:off x="859231" y="1571099"/>
            <a:ext cx="2204009" cy="954107"/>
          </a:xfrm>
          <a:prstGeom prst="rect">
            <a:avLst/>
          </a:prstGeom>
          <a:noFill/>
        </p:spPr>
        <p:txBody>
          <a:bodyPr wrap="square" rtlCol="0">
            <a:spAutoFit/>
          </a:bodyPr>
          <a:lstStyle/>
          <a:p>
            <a:r>
              <a:rPr lang="en-US" sz="2800" dirty="0">
                <a:solidFill>
                  <a:schemeClr val="bg1"/>
                </a:solidFill>
                <a:latin typeface="Arail"/>
              </a:rPr>
              <a:t>LARUCOLL</a:t>
            </a:r>
          </a:p>
          <a:p>
            <a:r>
              <a:rPr lang="en-US" sz="2800" dirty="0">
                <a:solidFill>
                  <a:srgbClr val="FF5E00"/>
                </a:solidFill>
                <a:latin typeface="Arail"/>
              </a:rPr>
              <a:t>D4 VL82E UV</a:t>
            </a:r>
          </a:p>
        </p:txBody>
      </p:sp>
      <p:sp>
        <p:nvSpPr>
          <p:cNvPr id="12" name="TextBox 11">
            <a:extLst>
              <a:ext uri="{FF2B5EF4-FFF2-40B4-BE49-F238E27FC236}">
                <a16:creationId xmlns:a16="http://schemas.microsoft.com/office/drawing/2014/main" id="{3A822A26-39AE-4D43-AD14-D552C4538EA1}"/>
              </a:ext>
            </a:extLst>
          </p:cNvPr>
          <p:cNvSpPr txBox="1"/>
          <p:nvPr/>
        </p:nvSpPr>
        <p:spPr>
          <a:xfrm>
            <a:off x="887807" y="2616504"/>
            <a:ext cx="2472267" cy="553998"/>
          </a:xfrm>
          <a:prstGeom prst="rect">
            <a:avLst/>
          </a:prstGeom>
          <a:noFill/>
        </p:spPr>
        <p:txBody>
          <a:bodyPr wrap="square" rtlCol="0">
            <a:spAutoFit/>
          </a:bodyPr>
          <a:lstStyle/>
          <a:p>
            <a:r>
              <a:rPr lang="en-US" sz="1000" b="1" dirty="0">
                <a:solidFill>
                  <a:schemeClr val="bg1"/>
                </a:solidFill>
                <a:latin typeface="Arail"/>
              </a:rPr>
              <a:t>LARUCOLL D4 VL82E UV  </a:t>
            </a:r>
            <a:r>
              <a:rPr lang="en-US" sz="1000" dirty="0">
                <a:solidFill>
                  <a:schemeClr val="bg1"/>
                </a:solidFill>
                <a:latin typeface="Arail"/>
              </a:rPr>
              <a:t>is a 1-component, D4-class </a:t>
            </a:r>
            <a:r>
              <a:rPr lang="en-US" sz="1000" dirty="0" err="1">
                <a:solidFill>
                  <a:schemeClr val="bg1"/>
                </a:solidFill>
                <a:latin typeface="Arail"/>
              </a:rPr>
              <a:t>PVAc</a:t>
            </a:r>
            <a:r>
              <a:rPr lang="en-US" sz="1000" dirty="0">
                <a:solidFill>
                  <a:schemeClr val="bg1"/>
                </a:solidFill>
                <a:latin typeface="Arail"/>
              </a:rPr>
              <a:t>-adhesive for non-structural wood applications.</a:t>
            </a:r>
            <a:endParaRPr lang="en-US" sz="1200" dirty="0">
              <a:solidFill>
                <a:schemeClr val="bg1"/>
              </a:solidFill>
              <a:latin typeface="Arail"/>
            </a:endParaRPr>
          </a:p>
        </p:txBody>
      </p:sp>
      <p:graphicFrame>
        <p:nvGraphicFramePr>
          <p:cNvPr id="23" name="Table 22">
            <a:extLst>
              <a:ext uri="{FF2B5EF4-FFF2-40B4-BE49-F238E27FC236}">
                <a16:creationId xmlns:a16="http://schemas.microsoft.com/office/drawing/2014/main" id="{7F7F79DE-1404-40DD-AAEC-FBACFE77F9C6}"/>
              </a:ext>
            </a:extLst>
          </p:cNvPr>
          <p:cNvGraphicFramePr>
            <a:graphicFrameLocks noGrp="1"/>
          </p:cNvGraphicFramePr>
          <p:nvPr>
            <p:extLst>
              <p:ext uri="{D42A27DB-BD31-4B8C-83A1-F6EECF244321}">
                <p14:modId xmlns:p14="http://schemas.microsoft.com/office/powerpoint/2010/main" val="2571246225"/>
              </p:ext>
            </p:extLst>
          </p:nvPr>
        </p:nvGraphicFramePr>
        <p:xfrm>
          <a:off x="3582554" y="3334668"/>
          <a:ext cx="2607934" cy="3386733"/>
        </p:xfrm>
        <a:graphic>
          <a:graphicData uri="http://schemas.openxmlformats.org/drawingml/2006/table">
            <a:tbl>
              <a:tblPr firstRow="1" bandRow="1">
                <a:tableStyleId>{5C22544A-7EE6-4342-B048-85BDC9FD1C3A}</a:tableStyleId>
              </a:tblPr>
              <a:tblGrid>
                <a:gridCol w="1153071">
                  <a:extLst>
                    <a:ext uri="{9D8B030D-6E8A-4147-A177-3AD203B41FA5}">
                      <a16:colId xmlns:a16="http://schemas.microsoft.com/office/drawing/2014/main" val="2989855203"/>
                    </a:ext>
                  </a:extLst>
                </a:gridCol>
                <a:gridCol w="1454863">
                  <a:extLst>
                    <a:ext uri="{9D8B030D-6E8A-4147-A177-3AD203B41FA5}">
                      <a16:colId xmlns:a16="http://schemas.microsoft.com/office/drawing/2014/main" val="3545875890"/>
                    </a:ext>
                  </a:extLst>
                </a:gridCol>
              </a:tblGrid>
              <a:tr h="247763">
                <a:tc gridSpan="2">
                  <a:txBody>
                    <a:bodyPr/>
                    <a:lstStyle/>
                    <a:p>
                      <a:pPr algn="l"/>
                      <a:r>
                        <a:rPr lang="en-US" sz="1000" b="1" dirty="0">
                          <a:ln>
                            <a:noFill/>
                          </a:ln>
                          <a:solidFill>
                            <a:schemeClr val="bg1"/>
                          </a:solidFill>
                          <a:latin typeface="Arail"/>
                          <a:cs typeface="Arial" panose="020B0604020202020204" pitchFamily="34" charset="0"/>
                        </a:rPr>
                        <a:t>PRODUCT SPECIFICATION</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endParaRPr lang="en-US" sz="700" b="0" dirty="0">
                        <a:ln>
                          <a:noFill/>
                        </a:ln>
                        <a:solidFill>
                          <a:srgbClr val="FF0000"/>
                        </a:solidFill>
                        <a:latin typeface="Arial" panose="020B0604020202020204" pitchFamily="34" charset="0"/>
                        <a:cs typeface="Arial" panose="020B0604020202020204" pitchFamily="34" charset="0"/>
                      </a:endParaRPr>
                    </a:p>
                  </a:txBody>
                  <a:tcPr anchor="ctr">
                    <a:solidFill>
                      <a:srgbClr val="DADADB"/>
                    </a:solidFill>
                  </a:tcPr>
                </a:tc>
                <a:extLst>
                  <a:ext uri="{0D108BD9-81ED-4DB2-BD59-A6C34878D82A}">
                    <a16:rowId xmlns:a16="http://schemas.microsoft.com/office/drawing/2014/main" val="740106876"/>
                  </a:ext>
                </a:extLst>
              </a:tr>
              <a:tr h="247763">
                <a:tc>
                  <a:txBody>
                    <a:bodyPr/>
                    <a:lstStyle/>
                    <a:p>
                      <a:pPr algn="l"/>
                      <a:r>
                        <a:rPr lang="en-US" sz="700" b="1" dirty="0">
                          <a:ln>
                            <a:noFill/>
                          </a:ln>
                          <a:solidFill>
                            <a:schemeClr val="bg1"/>
                          </a:solidFill>
                          <a:latin typeface="Arail"/>
                          <a:cs typeface="Arial" panose="020B0604020202020204" pitchFamily="34" charset="0"/>
                        </a:rPr>
                        <a:t>Active content</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ln>
                            <a:noFill/>
                          </a:ln>
                          <a:solidFill>
                            <a:schemeClr val="bg1"/>
                          </a:solidFill>
                          <a:latin typeface="Arail"/>
                          <a:cs typeface="Arial" panose="020B0604020202020204" pitchFamily="34" charset="0"/>
                        </a:rPr>
                        <a:t>50%</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4884029"/>
                  </a:ext>
                </a:extLst>
              </a:tr>
              <a:tr h="247763">
                <a:tc>
                  <a:txBody>
                    <a:bodyPr/>
                    <a:lstStyle/>
                    <a:p>
                      <a:pPr algn="l"/>
                      <a:r>
                        <a:rPr lang="en-US" sz="700" b="1" dirty="0">
                          <a:ln>
                            <a:noFill/>
                          </a:ln>
                          <a:solidFill>
                            <a:schemeClr val="bg1"/>
                          </a:solidFill>
                          <a:latin typeface="Arail"/>
                          <a:cs typeface="Arial" panose="020B0604020202020204" pitchFamily="34" charset="0"/>
                        </a:rPr>
                        <a:t>pH</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ln>
                            <a:noFill/>
                          </a:ln>
                          <a:solidFill>
                            <a:schemeClr val="bg1"/>
                          </a:solidFill>
                          <a:latin typeface="Arail"/>
                          <a:cs typeface="Arial" panose="020B0604020202020204" pitchFamily="34" charset="0"/>
                        </a:rPr>
                        <a:t>Approx. 3,0</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2530658"/>
                  </a:ext>
                </a:extLst>
              </a:tr>
              <a:tr h="469056">
                <a:tc>
                  <a:txBody>
                    <a:bodyPr/>
                    <a:lstStyle/>
                    <a:p>
                      <a:pPr algn="l"/>
                      <a:r>
                        <a:rPr lang="en-US" sz="700" b="1" dirty="0">
                          <a:ln>
                            <a:noFill/>
                          </a:ln>
                          <a:solidFill>
                            <a:schemeClr val="bg1"/>
                          </a:solidFill>
                          <a:latin typeface="Arail"/>
                          <a:cs typeface="Arial" panose="020B0604020202020204" pitchFamily="34" charset="0"/>
                        </a:rPr>
                        <a:t>Color of the dry </a:t>
                      </a:r>
                      <a:r>
                        <a:rPr lang="en-US" sz="700" b="1" dirty="0" err="1">
                          <a:ln>
                            <a:noFill/>
                          </a:ln>
                          <a:solidFill>
                            <a:schemeClr val="bg1"/>
                          </a:solidFill>
                          <a:latin typeface="Arail"/>
                          <a:cs typeface="Arial" panose="020B0604020202020204" pitchFamily="34" charset="0"/>
                        </a:rPr>
                        <a:t>glueline</a:t>
                      </a:r>
                      <a:endParaRPr lang="en-US" sz="700" b="1" dirty="0">
                        <a:ln>
                          <a:noFill/>
                        </a:ln>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ln>
                            <a:noFill/>
                          </a:ln>
                          <a:solidFill>
                            <a:schemeClr val="bg1"/>
                          </a:solidFill>
                          <a:latin typeface="Arail"/>
                          <a:cs typeface="Arial" panose="020B0604020202020204" pitchFamily="34" charset="0"/>
                        </a:rPr>
                        <a:t>Transparent colorless or light colored depending on the properties of the wood product</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710668"/>
                  </a:ext>
                </a:extLst>
              </a:tr>
              <a:tr h="381174">
                <a:tc>
                  <a:txBody>
                    <a:bodyPr/>
                    <a:lstStyle/>
                    <a:p>
                      <a:pPr algn="l"/>
                      <a:r>
                        <a:rPr lang="en-US" sz="700" b="1" dirty="0">
                          <a:ln>
                            <a:noFill/>
                          </a:ln>
                          <a:solidFill>
                            <a:schemeClr val="bg1"/>
                          </a:solidFill>
                          <a:latin typeface="Arail"/>
                          <a:cs typeface="Arial" panose="020B0604020202020204" pitchFamily="34" charset="0"/>
                        </a:rPr>
                        <a:t>Viscosity</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ln>
                            <a:noFill/>
                          </a:ln>
                          <a:solidFill>
                            <a:schemeClr val="bg1"/>
                          </a:solidFill>
                          <a:latin typeface="Arail"/>
                          <a:cs typeface="Arial" panose="020B0604020202020204" pitchFamily="34" charset="0"/>
                        </a:rPr>
                        <a:t>2500 - 4500 </a:t>
                      </a:r>
                      <a:r>
                        <a:rPr lang="en-US" sz="700" b="0" dirty="0" err="1">
                          <a:ln>
                            <a:noFill/>
                          </a:ln>
                          <a:solidFill>
                            <a:schemeClr val="bg1"/>
                          </a:solidFill>
                          <a:latin typeface="Arail"/>
                          <a:cs typeface="Arial" panose="020B0604020202020204" pitchFamily="34" charset="0"/>
                        </a:rPr>
                        <a:t>mPas</a:t>
                      </a:r>
                      <a:r>
                        <a:rPr lang="en-US" sz="700" b="0" dirty="0">
                          <a:ln>
                            <a:noFill/>
                          </a:ln>
                          <a:solidFill>
                            <a:schemeClr val="bg1"/>
                          </a:solidFill>
                          <a:latin typeface="Arail"/>
                          <a:cs typeface="Arial" panose="020B0604020202020204" pitchFamily="34" charset="0"/>
                        </a:rPr>
                        <a:t> (</a:t>
                      </a:r>
                      <a:r>
                        <a:rPr lang="en-US" sz="700" b="0">
                          <a:ln>
                            <a:noFill/>
                          </a:ln>
                          <a:solidFill>
                            <a:schemeClr val="bg1"/>
                          </a:solidFill>
                          <a:latin typeface="Arail"/>
                          <a:cs typeface="Arial" panose="020B0604020202020204" pitchFamily="34" charset="0"/>
                        </a:rPr>
                        <a:t>Brookfield, </a:t>
                      </a:r>
                      <a:r>
                        <a:rPr lang="en-US" sz="700" b="0" dirty="0">
                          <a:ln>
                            <a:noFill/>
                          </a:ln>
                          <a:solidFill>
                            <a:schemeClr val="bg1"/>
                          </a:solidFill>
                          <a:latin typeface="Arail"/>
                          <a:cs typeface="Arial" panose="020B0604020202020204" pitchFamily="34" charset="0"/>
                        </a:rPr>
                        <a:t>RV5, 20 rpm, 25°C)</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1419161"/>
                  </a:ext>
                </a:extLst>
              </a:tr>
              <a:tr h="232449">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dirty="0">
                          <a:ln>
                            <a:noFill/>
                          </a:ln>
                          <a:solidFill>
                            <a:schemeClr val="bg1"/>
                          </a:solidFill>
                          <a:latin typeface="Arail"/>
                          <a:cs typeface="Arial" panose="020B0604020202020204" pitchFamily="34" charset="0"/>
                        </a:rPr>
                        <a:t>STORAGE TIME AND CONDITIONS</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l"/>
                      <a:endParaRPr lang="en-US" sz="700" b="0" dirty="0">
                        <a:ln>
                          <a:noFill/>
                        </a:ln>
                        <a:solidFill>
                          <a:schemeClr val="tx1"/>
                        </a:solidFill>
                        <a:latin typeface="Arial" panose="020B0604020202020204" pitchFamily="34" charset="0"/>
                        <a:cs typeface="Arial" panose="020B0604020202020204" pitchFamily="34" charset="0"/>
                      </a:endParaRPr>
                    </a:p>
                  </a:txBody>
                  <a:tcPr anchor="ctr">
                    <a:solidFill>
                      <a:srgbClr val="DADADB"/>
                    </a:solidFill>
                  </a:tcPr>
                </a:tc>
                <a:extLst>
                  <a:ext uri="{0D108BD9-81ED-4DB2-BD59-A6C34878D82A}">
                    <a16:rowId xmlns:a16="http://schemas.microsoft.com/office/drawing/2014/main" val="1122672280"/>
                  </a:ext>
                </a:extLst>
              </a:tr>
              <a:tr h="1549374">
                <a:tc gridSpan="2">
                  <a:txBody>
                    <a:bodyPr/>
                    <a:lstStyle/>
                    <a:p>
                      <a:pPr algn="l"/>
                      <a:r>
                        <a:rPr lang="en-US" sz="700" b="0" dirty="0">
                          <a:ln>
                            <a:noFill/>
                          </a:ln>
                          <a:solidFill>
                            <a:schemeClr val="bg1"/>
                          </a:solidFill>
                          <a:latin typeface="Arail"/>
                          <a:cs typeface="Arial" panose="020B0604020202020204" pitchFamily="34" charset="0"/>
                        </a:rPr>
                        <a:t>In unopened containers shelf life is approximately 4 months (20°C).</a:t>
                      </a:r>
                    </a:p>
                    <a:p>
                      <a:pPr algn="l"/>
                      <a:endParaRPr lang="en-US" sz="700" b="0" dirty="0">
                        <a:ln>
                          <a:noFill/>
                        </a:ln>
                        <a:solidFill>
                          <a:schemeClr val="bg1"/>
                        </a:solidFill>
                        <a:latin typeface="Arail"/>
                        <a:cs typeface="Arial" panose="020B0604020202020204" pitchFamily="34" charset="0"/>
                      </a:endParaRPr>
                    </a:p>
                    <a:p>
                      <a:pPr algn="l"/>
                      <a:r>
                        <a:rPr lang="en-US" sz="700" b="0" dirty="0">
                          <a:ln>
                            <a:noFill/>
                          </a:ln>
                          <a:solidFill>
                            <a:schemeClr val="bg1"/>
                          </a:solidFill>
                          <a:latin typeface="Arail"/>
                          <a:cs typeface="Arial" panose="020B0604020202020204" pitchFamily="34" charset="0"/>
                        </a:rPr>
                        <a:t>LARUCOLL D4 VL82E UV is freeze-thaw stabile. NOTE: After freeze-thaw cycle the product will remain as a solid, soft material and can be liquified again only by mechanical mixing.</a:t>
                      </a:r>
                    </a:p>
                    <a:p>
                      <a:pPr algn="l"/>
                      <a:endParaRPr lang="en-US" sz="700" b="0" dirty="0">
                        <a:ln>
                          <a:noFill/>
                        </a:ln>
                        <a:solidFill>
                          <a:schemeClr val="bg1"/>
                        </a:solidFill>
                        <a:latin typeface="Arail"/>
                        <a:cs typeface="Arial" panose="020B0604020202020204" pitchFamily="34" charset="0"/>
                      </a:endParaRPr>
                    </a:p>
                    <a:p>
                      <a:pPr algn="l"/>
                      <a:r>
                        <a:rPr lang="en-US" sz="700" b="0" dirty="0">
                          <a:ln>
                            <a:noFill/>
                          </a:ln>
                          <a:solidFill>
                            <a:schemeClr val="bg1"/>
                          </a:solidFill>
                          <a:latin typeface="Arail"/>
                          <a:cs typeface="Arial" panose="020B0604020202020204" pitchFamily="34" charset="0"/>
                        </a:rPr>
                        <a:t>Stir the product well before use if stored for more than 2 months from the production date.</a:t>
                      </a:r>
                    </a:p>
                    <a:p>
                      <a:pPr algn="l"/>
                      <a:endParaRPr lang="en-US" sz="700" b="0" dirty="0">
                        <a:ln>
                          <a:noFill/>
                        </a:ln>
                        <a:solidFill>
                          <a:schemeClr val="bg1"/>
                        </a:solidFill>
                        <a:latin typeface="Arail"/>
                        <a:cs typeface="Arial" panose="020B0604020202020204" pitchFamily="34" charset="0"/>
                      </a:endParaRPr>
                    </a:p>
                    <a:p>
                      <a:pPr algn="l"/>
                      <a:r>
                        <a:rPr lang="en-US" sz="700" b="0" dirty="0">
                          <a:ln>
                            <a:noFill/>
                          </a:ln>
                          <a:solidFill>
                            <a:schemeClr val="bg1"/>
                          </a:solidFill>
                          <a:latin typeface="Arail"/>
                          <a:cs typeface="Arial" panose="020B0604020202020204" pitchFamily="34" charset="0"/>
                        </a:rPr>
                        <a:t>Materials in contact with the product should consist of stainless steel or, inert polymeric material (PE, PP, PA or Teflon).</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l"/>
                      <a:r>
                        <a:rPr lang="en-US" sz="700" b="0" dirty="0">
                          <a:ln>
                            <a:noFill/>
                          </a:ln>
                          <a:solidFill>
                            <a:schemeClr val="tx1"/>
                          </a:solidFill>
                          <a:latin typeface="Arial" panose="020B0604020202020204" pitchFamily="34" charset="0"/>
                          <a:cs typeface="Arial" panose="020B0604020202020204" pitchFamily="34" charset="0"/>
                        </a:rPr>
                        <a:t>Unopened containers shelf life is at least 9 months (20°C).</a:t>
                      </a:r>
                    </a:p>
                    <a:p>
                      <a:pPr algn="l"/>
                      <a:endParaRPr lang="en-US" sz="700" b="0" dirty="0">
                        <a:ln>
                          <a:noFill/>
                        </a:ln>
                        <a:solidFill>
                          <a:schemeClr val="tx1"/>
                        </a:solidFill>
                        <a:latin typeface="Arial" panose="020B0604020202020204" pitchFamily="34" charset="0"/>
                        <a:cs typeface="Arial" panose="020B0604020202020204" pitchFamily="34" charset="0"/>
                      </a:endParaRPr>
                    </a:p>
                    <a:p>
                      <a:pPr algn="l"/>
                      <a:r>
                        <a:rPr lang="en-US" sz="700" b="0" dirty="0" err="1">
                          <a:ln>
                            <a:noFill/>
                          </a:ln>
                          <a:solidFill>
                            <a:schemeClr val="tx1"/>
                          </a:solidFill>
                          <a:latin typeface="Arial" panose="020B0604020202020204" pitchFamily="34" charset="0"/>
                          <a:cs typeface="Arial" panose="020B0604020202020204" pitchFamily="34" charset="0"/>
                        </a:rPr>
                        <a:t>Larucoll</a:t>
                      </a:r>
                      <a:r>
                        <a:rPr lang="en-US" sz="700" b="0" dirty="0">
                          <a:ln>
                            <a:noFill/>
                          </a:ln>
                          <a:solidFill>
                            <a:schemeClr val="tx1"/>
                          </a:solidFill>
                          <a:latin typeface="Arial" panose="020B0604020202020204" pitchFamily="34" charset="0"/>
                          <a:cs typeface="Arial" panose="020B0604020202020204" pitchFamily="34" charset="0"/>
                        </a:rPr>
                        <a:t> D4/MV34 is freeze-thaw stabile. Freezing point -30°C. NOTE: If frozen, the product has to be stirred before use.</a:t>
                      </a:r>
                    </a:p>
                    <a:p>
                      <a:pPr algn="l"/>
                      <a:endParaRPr lang="en-US" sz="700" b="0" dirty="0">
                        <a:ln>
                          <a:noFill/>
                        </a:ln>
                        <a:solidFill>
                          <a:schemeClr val="tx1"/>
                        </a:solidFill>
                        <a:latin typeface="Arial" panose="020B0604020202020204" pitchFamily="34" charset="0"/>
                        <a:cs typeface="Arial" panose="020B0604020202020204" pitchFamily="34" charset="0"/>
                      </a:endParaRPr>
                    </a:p>
                    <a:p>
                      <a:pPr algn="l"/>
                      <a:r>
                        <a:rPr lang="en-US" sz="700" b="0" dirty="0">
                          <a:ln>
                            <a:noFill/>
                          </a:ln>
                          <a:solidFill>
                            <a:schemeClr val="tx1"/>
                          </a:solidFill>
                          <a:latin typeface="Arial" panose="020B0604020202020204" pitchFamily="34" charset="0"/>
                          <a:cs typeface="Arial" panose="020B0604020202020204" pitchFamily="34" charset="0"/>
                        </a:rPr>
                        <a:t>Stir the product before use if stored for more than X months.</a:t>
                      </a:r>
                    </a:p>
                    <a:p>
                      <a:pPr algn="l"/>
                      <a:endParaRPr lang="en-US" sz="700" b="0" dirty="0">
                        <a:ln>
                          <a:noFill/>
                        </a:ln>
                        <a:solidFill>
                          <a:schemeClr val="tx1"/>
                        </a:solidFill>
                        <a:latin typeface="Arial" panose="020B0604020202020204" pitchFamily="34" charset="0"/>
                        <a:cs typeface="Arial" panose="020B0604020202020204" pitchFamily="34" charset="0"/>
                      </a:endParaRPr>
                    </a:p>
                    <a:p>
                      <a:pPr algn="l"/>
                      <a:r>
                        <a:rPr lang="en-US" sz="700" b="0" dirty="0">
                          <a:ln>
                            <a:noFill/>
                          </a:ln>
                          <a:solidFill>
                            <a:schemeClr val="tx1"/>
                          </a:solidFill>
                          <a:latin typeface="Arial" panose="020B0604020202020204" pitchFamily="34" charset="0"/>
                          <a:cs typeface="Arial" panose="020B0604020202020204" pitchFamily="34" charset="0"/>
                        </a:rPr>
                        <a:t>Materials in contact with the product should consist of stainless steel; or inert polymeric material, such as PE, PP, PA, and/or </a:t>
                      </a:r>
                      <a:r>
                        <a:rPr lang="en-US" sz="700" b="0" dirty="0" err="1">
                          <a:ln>
                            <a:noFill/>
                          </a:ln>
                          <a:solidFill>
                            <a:schemeClr val="tx1"/>
                          </a:solidFill>
                          <a:latin typeface="Arial" panose="020B0604020202020204" pitchFamily="34" charset="0"/>
                          <a:cs typeface="Arial" panose="020B0604020202020204" pitchFamily="34" charset="0"/>
                        </a:rPr>
                        <a:t>teflon</a:t>
                      </a:r>
                      <a:r>
                        <a:rPr lang="en-US" sz="700" b="0" dirty="0">
                          <a:ln>
                            <a:noFill/>
                          </a:ln>
                          <a:solidFill>
                            <a:schemeClr val="tx1"/>
                          </a:solidFill>
                          <a:latin typeface="Arial" panose="020B0604020202020204" pitchFamily="34" charset="0"/>
                          <a:cs typeface="Arial" panose="020B0604020202020204" pitchFamily="34" charset="0"/>
                        </a:rPr>
                        <a:t>.</a:t>
                      </a:r>
                    </a:p>
                  </a:txBody>
                  <a:tcPr anchor="ctr">
                    <a:solidFill>
                      <a:schemeClr val="bg1"/>
                    </a:solidFill>
                  </a:tcPr>
                </a:tc>
                <a:extLst>
                  <a:ext uri="{0D108BD9-81ED-4DB2-BD59-A6C34878D82A}">
                    <a16:rowId xmlns:a16="http://schemas.microsoft.com/office/drawing/2014/main" val="783434770"/>
                  </a:ext>
                </a:extLst>
              </a:tr>
            </a:tbl>
          </a:graphicData>
        </a:graphic>
      </p:graphicFrame>
      <p:graphicFrame>
        <p:nvGraphicFramePr>
          <p:cNvPr id="6" name="Table 5">
            <a:extLst>
              <a:ext uri="{FF2B5EF4-FFF2-40B4-BE49-F238E27FC236}">
                <a16:creationId xmlns:a16="http://schemas.microsoft.com/office/drawing/2014/main" id="{3E1552BF-8398-4A8C-B058-1A3DC7ED03F4}"/>
              </a:ext>
            </a:extLst>
          </p:cNvPr>
          <p:cNvGraphicFramePr>
            <a:graphicFrameLocks noGrp="1"/>
          </p:cNvGraphicFramePr>
          <p:nvPr>
            <p:extLst>
              <p:ext uri="{D42A27DB-BD31-4B8C-83A1-F6EECF244321}">
                <p14:modId xmlns:p14="http://schemas.microsoft.com/office/powerpoint/2010/main" val="3494883720"/>
              </p:ext>
            </p:extLst>
          </p:nvPr>
        </p:nvGraphicFramePr>
        <p:xfrm>
          <a:off x="882819" y="3334668"/>
          <a:ext cx="2415117" cy="835454"/>
        </p:xfrm>
        <a:graphic>
          <a:graphicData uri="http://schemas.openxmlformats.org/drawingml/2006/table">
            <a:tbl>
              <a:tblPr firstRow="1" bandRow="1">
                <a:tableStyleId>{5C22544A-7EE6-4342-B048-85BDC9FD1C3A}</a:tableStyleId>
              </a:tblPr>
              <a:tblGrid>
                <a:gridCol w="2415117">
                  <a:extLst>
                    <a:ext uri="{9D8B030D-6E8A-4147-A177-3AD203B41FA5}">
                      <a16:colId xmlns:a16="http://schemas.microsoft.com/office/drawing/2014/main" val="3726750649"/>
                    </a:ext>
                  </a:extLst>
                </a:gridCol>
              </a:tblGrid>
              <a:tr h="232271">
                <a:tc>
                  <a:txBody>
                    <a:bodyPr/>
                    <a:lstStyle/>
                    <a:p>
                      <a:pPr algn="l"/>
                      <a:r>
                        <a:rPr lang="en-US" sz="1000" b="1" dirty="0">
                          <a:solidFill>
                            <a:schemeClr val="bg1"/>
                          </a:solidFill>
                          <a:latin typeface="Arail"/>
                          <a:cs typeface="Arial" panose="020B0604020202020204" pitchFamily="34" charset="0"/>
                        </a:rPr>
                        <a:t>AREA OF APPLICATION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81317887"/>
                  </a:ext>
                </a:extLst>
              </a:tr>
              <a:tr h="591614">
                <a:tc>
                  <a:txBody>
                    <a:bodyPr/>
                    <a:lstStyle/>
                    <a:p>
                      <a:pPr algn="just"/>
                      <a:r>
                        <a:rPr lang="en-US" sz="700" dirty="0">
                          <a:solidFill>
                            <a:schemeClr val="bg1"/>
                          </a:solidFill>
                          <a:latin typeface="Arail"/>
                          <a:cs typeface="Arial" panose="020B0604020202020204" pitchFamily="34" charset="0"/>
                        </a:rPr>
                        <a:t>LARUCOLL D4 VL82E UV is developed especially for </a:t>
                      </a:r>
                      <a:r>
                        <a:rPr lang="en-US" sz="700" dirty="0" err="1">
                          <a:solidFill>
                            <a:schemeClr val="bg1"/>
                          </a:solidFill>
                          <a:latin typeface="Arail"/>
                          <a:cs typeface="Arial" panose="020B0604020202020204" pitchFamily="34" charset="0"/>
                        </a:rPr>
                        <a:t>fingerjointing</a:t>
                      </a:r>
                      <a:r>
                        <a:rPr lang="en-US" sz="700" dirty="0">
                          <a:solidFill>
                            <a:schemeClr val="bg1"/>
                          </a:solidFill>
                          <a:latin typeface="Arail"/>
                          <a:cs typeface="Arial" panose="020B0604020202020204" pitchFamily="34" charset="0"/>
                        </a:rPr>
                        <a:t> of wood products, that need to resist high moisture conditions. It meets</a:t>
                      </a:r>
                      <a:r>
                        <a:rPr lang="fi-FI" sz="700" dirty="0">
                          <a:solidFill>
                            <a:schemeClr val="bg1"/>
                          </a:solidFill>
                          <a:latin typeface="Arail"/>
                          <a:cs typeface="Arial" panose="020B0604020202020204" pitchFamily="34" charset="0"/>
                        </a:rPr>
                        <a:t> </a:t>
                      </a:r>
                      <a:r>
                        <a:rPr lang="fi-FI" sz="700" dirty="0" err="1">
                          <a:solidFill>
                            <a:schemeClr val="bg1"/>
                          </a:solidFill>
                          <a:latin typeface="Arail"/>
                          <a:cs typeface="Arial" panose="020B0604020202020204" pitchFamily="34" charset="0"/>
                        </a:rPr>
                        <a:t>requirements</a:t>
                      </a:r>
                      <a:r>
                        <a:rPr lang="fi-FI" sz="700" dirty="0">
                          <a:solidFill>
                            <a:schemeClr val="bg1"/>
                          </a:solidFill>
                          <a:latin typeface="Arail"/>
                          <a:cs typeface="Arial" panose="020B0604020202020204" pitchFamily="34" charset="0"/>
                        </a:rPr>
                        <a:t> of </a:t>
                      </a:r>
                      <a:r>
                        <a:rPr lang="fi-FI" sz="700" b="0" dirty="0">
                          <a:solidFill>
                            <a:schemeClr val="bg1"/>
                          </a:solidFill>
                          <a:latin typeface="Arail"/>
                          <a:cs typeface="Arial" panose="020B0604020202020204" pitchFamily="34" charset="0"/>
                        </a:rPr>
                        <a:t>EN 204 D4 </a:t>
                      </a:r>
                      <a:r>
                        <a:rPr lang="fi-FI" sz="700" dirty="0">
                          <a:solidFill>
                            <a:schemeClr val="bg1"/>
                          </a:solidFill>
                          <a:latin typeface="Arail"/>
                          <a:cs typeface="Arial" panose="020B0604020202020204" pitchFamily="34" charset="0"/>
                        </a:rPr>
                        <a:t>and EN 14257 / WATT’91.</a:t>
                      </a:r>
                      <a:r>
                        <a:rPr lang="fi-FI" sz="700" dirty="0">
                          <a:solidFill>
                            <a:srgbClr val="FF5E00"/>
                          </a:solidFill>
                          <a:latin typeface="Arail"/>
                          <a:cs typeface="Arial" panose="020B0604020202020204" pitchFamily="34" charset="0"/>
                        </a:rPr>
                        <a:t> </a:t>
                      </a:r>
                      <a:r>
                        <a:rPr lang="fi-FI" sz="700" dirty="0" err="1">
                          <a:solidFill>
                            <a:schemeClr val="bg1"/>
                          </a:solidFill>
                          <a:latin typeface="Arail"/>
                          <a:cs typeface="Arial" panose="020B0604020202020204" pitchFamily="34" charset="0"/>
                        </a:rPr>
                        <a:t>The</a:t>
                      </a:r>
                      <a:r>
                        <a:rPr lang="fi-FI" sz="700" dirty="0">
                          <a:solidFill>
                            <a:schemeClr val="bg1"/>
                          </a:solidFill>
                          <a:latin typeface="Arail"/>
                          <a:cs typeface="Arial" panose="020B0604020202020204" pitchFamily="34" charset="0"/>
                        </a:rPr>
                        <a:t> </a:t>
                      </a:r>
                      <a:r>
                        <a:rPr lang="fi-FI" sz="700" dirty="0" err="1">
                          <a:solidFill>
                            <a:schemeClr val="bg1"/>
                          </a:solidFill>
                          <a:latin typeface="Arail"/>
                          <a:cs typeface="Arial" panose="020B0604020202020204" pitchFamily="34" charset="0"/>
                        </a:rPr>
                        <a:t>product</a:t>
                      </a:r>
                      <a:r>
                        <a:rPr lang="fi-FI" sz="700" dirty="0">
                          <a:solidFill>
                            <a:schemeClr val="bg1"/>
                          </a:solidFill>
                          <a:latin typeface="Arail"/>
                          <a:cs typeface="Arial" panose="020B0604020202020204" pitchFamily="34" charset="0"/>
                        </a:rPr>
                        <a:t> is </a:t>
                      </a:r>
                      <a:r>
                        <a:rPr lang="fi-FI" sz="700" dirty="0" err="1">
                          <a:solidFill>
                            <a:schemeClr val="bg1"/>
                          </a:solidFill>
                          <a:latin typeface="Arail"/>
                          <a:cs typeface="Arial" panose="020B0604020202020204" pitchFamily="34" charset="0"/>
                        </a:rPr>
                        <a:t>visible</a:t>
                      </a:r>
                      <a:r>
                        <a:rPr lang="fi-FI" sz="700" dirty="0">
                          <a:solidFill>
                            <a:schemeClr val="bg1"/>
                          </a:solidFill>
                          <a:latin typeface="Arail"/>
                          <a:cs typeface="Arial" panose="020B0604020202020204" pitchFamily="34" charset="0"/>
                        </a:rPr>
                        <a:t> in UV-</a:t>
                      </a:r>
                      <a:r>
                        <a:rPr lang="fi-FI" sz="700" dirty="0" err="1">
                          <a:solidFill>
                            <a:schemeClr val="bg1"/>
                          </a:solidFill>
                          <a:latin typeface="Arail"/>
                          <a:cs typeface="Arial" panose="020B0604020202020204" pitchFamily="34" charset="0"/>
                        </a:rPr>
                        <a:t>light</a:t>
                      </a:r>
                      <a:r>
                        <a:rPr lang="fi-FI" sz="700" dirty="0">
                          <a:solidFill>
                            <a:schemeClr val="bg1"/>
                          </a:solidFill>
                          <a:latin typeface="Arail"/>
                          <a:cs typeface="Arial" panose="020B0604020202020204" pitchFamily="34" charset="0"/>
                        </a:rPr>
                        <a:t>.</a:t>
                      </a:r>
                      <a:endParaRPr lang="en-US" sz="700" b="1" dirty="0">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99280995"/>
                  </a:ext>
                </a:extLst>
              </a:tr>
            </a:tbl>
          </a:graphicData>
        </a:graphic>
      </p:graphicFrame>
      <p:graphicFrame>
        <p:nvGraphicFramePr>
          <p:cNvPr id="25" name="Table 24">
            <a:extLst>
              <a:ext uri="{FF2B5EF4-FFF2-40B4-BE49-F238E27FC236}">
                <a16:creationId xmlns:a16="http://schemas.microsoft.com/office/drawing/2014/main" id="{D22F11DA-00AF-4443-8557-7A81176523CE}"/>
              </a:ext>
            </a:extLst>
          </p:cNvPr>
          <p:cNvGraphicFramePr>
            <a:graphicFrameLocks noGrp="1"/>
          </p:cNvGraphicFramePr>
          <p:nvPr>
            <p:extLst>
              <p:ext uri="{D42A27DB-BD31-4B8C-83A1-F6EECF244321}">
                <p14:modId xmlns:p14="http://schemas.microsoft.com/office/powerpoint/2010/main" val="1784792633"/>
              </p:ext>
            </p:extLst>
          </p:nvPr>
        </p:nvGraphicFramePr>
        <p:xfrm>
          <a:off x="882819" y="7232561"/>
          <a:ext cx="2415117" cy="1312333"/>
        </p:xfrm>
        <a:graphic>
          <a:graphicData uri="http://schemas.openxmlformats.org/drawingml/2006/table">
            <a:tbl>
              <a:tblPr firstRow="1" bandRow="1">
                <a:tableStyleId>{5C22544A-7EE6-4342-B048-85BDC9FD1C3A}</a:tableStyleId>
              </a:tblPr>
              <a:tblGrid>
                <a:gridCol w="2415117">
                  <a:extLst>
                    <a:ext uri="{9D8B030D-6E8A-4147-A177-3AD203B41FA5}">
                      <a16:colId xmlns:a16="http://schemas.microsoft.com/office/drawing/2014/main" val="3726750649"/>
                    </a:ext>
                  </a:extLst>
                </a:gridCol>
              </a:tblGrid>
              <a:tr h="260773">
                <a:tc>
                  <a:txBody>
                    <a:bodyPr/>
                    <a:lstStyle/>
                    <a:p>
                      <a:pPr algn="l"/>
                      <a:r>
                        <a:rPr lang="en-US" sz="1000" b="1" dirty="0">
                          <a:solidFill>
                            <a:schemeClr val="bg1"/>
                          </a:solidFill>
                          <a:latin typeface="Arail"/>
                          <a:cs typeface="Arial" panose="020B0604020202020204" pitchFamily="34" charset="0"/>
                        </a:rPr>
                        <a:t>ADDITIONAL INFORMATION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1317887"/>
                  </a:ext>
                </a:extLst>
              </a:tr>
              <a:tr h="1036917">
                <a:tc>
                  <a:txBody>
                    <a:bodyPr/>
                    <a:lstStyle/>
                    <a:p>
                      <a:pPr algn="l"/>
                      <a:r>
                        <a:rPr lang="en-US" sz="700" dirty="0">
                          <a:solidFill>
                            <a:schemeClr val="bg1"/>
                          </a:solidFill>
                          <a:latin typeface="Arail"/>
                        </a:rPr>
                        <a:t>The information given in this product data sheet is based on our practical knowledge. The technical data is defined in standard conditions, and variations in local conditions and processing methods can affect to the product performance and the gluing result. No liability can be accepted from incorrect use of the product or prevailing conditions, over which we have no control. Thus, we can’t be held responsible for the final result. The user of the product must ensure the product’s suitability for the intended application.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280995"/>
                  </a:ext>
                </a:extLst>
              </a:tr>
            </a:tbl>
          </a:graphicData>
        </a:graphic>
      </p:graphicFrame>
      <p:graphicFrame>
        <p:nvGraphicFramePr>
          <p:cNvPr id="30" name="Table 29">
            <a:extLst>
              <a:ext uri="{FF2B5EF4-FFF2-40B4-BE49-F238E27FC236}">
                <a16:creationId xmlns:a16="http://schemas.microsoft.com/office/drawing/2014/main" id="{259FF098-83C8-4E8E-B1E6-7A432A87A566}"/>
              </a:ext>
            </a:extLst>
          </p:cNvPr>
          <p:cNvGraphicFramePr>
            <a:graphicFrameLocks noGrp="1"/>
          </p:cNvGraphicFramePr>
          <p:nvPr>
            <p:extLst>
              <p:ext uri="{D42A27DB-BD31-4B8C-83A1-F6EECF244321}">
                <p14:modId xmlns:p14="http://schemas.microsoft.com/office/powerpoint/2010/main" val="1630116738"/>
              </p:ext>
            </p:extLst>
          </p:nvPr>
        </p:nvGraphicFramePr>
        <p:xfrm>
          <a:off x="3560066" y="6955081"/>
          <a:ext cx="2607934" cy="1031018"/>
        </p:xfrm>
        <a:graphic>
          <a:graphicData uri="http://schemas.openxmlformats.org/drawingml/2006/table">
            <a:tbl>
              <a:tblPr firstRow="1" bandRow="1">
                <a:tableStyleId>{5C22544A-7EE6-4342-B048-85BDC9FD1C3A}</a:tableStyleId>
              </a:tblPr>
              <a:tblGrid>
                <a:gridCol w="2607934">
                  <a:extLst>
                    <a:ext uri="{9D8B030D-6E8A-4147-A177-3AD203B41FA5}">
                      <a16:colId xmlns:a16="http://schemas.microsoft.com/office/drawing/2014/main" val="3726750649"/>
                    </a:ext>
                  </a:extLst>
                </a:gridCol>
              </a:tblGrid>
              <a:tr h="299498">
                <a:tc>
                  <a:txBody>
                    <a:bodyPr/>
                    <a:lstStyle/>
                    <a:p>
                      <a:pPr algn="l"/>
                      <a:r>
                        <a:rPr lang="en-US" sz="1000" b="1" dirty="0">
                          <a:solidFill>
                            <a:schemeClr val="bg1"/>
                          </a:solidFill>
                          <a:latin typeface="Arail"/>
                          <a:cs typeface="Arial" panose="020B0604020202020204" pitchFamily="34" charset="0"/>
                        </a:rPr>
                        <a:t>ENVIRONMENT AND SAFETY</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1317887"/>
                  </a:ext>
                </a:extLst>
              </a:tr>
              <a:tr h="675580">
                <a:tc>
                  <a:txBody>
                    <a:bodyPr/>
                    <a:lstStyle/>
                    <a:p>
                      <a:pPr algn="l"/>
                      <a:r>
                        <a:rPr lang="en-US" sz="700" dirty="0">
                          <a:solidFill>
                            <a:schemeClr val="bg1"/>
                          </a:solidFill>
                          <a:latin typeface="Arail"/>
                        </a:rPr>
                        <a:t>Always wear safety gloves and goggles. Avoid unnecessary skin contact and exposure with the liquid product. Refer to material safety data sheet. Package and the dry product waste can be disposed in normal waste according to local regulations. For further information, please contact your sales presentative at Bang &amp; </a:t>
                      </a:r>
                      <a:r>
                        <a:rPr lang="en-US" sz="700" dirty="0" err="1">
                          <a:solidFill>
                            <a:schemeClr val="bg1"/>
                          </a:solidFill>
                          <a:latin typeface="Arail"/>
                        </a:rPr>
                        <a:t>Bonsomer</a:t>
                      </a:r>
                      <a:r>
                        <a:rPr lang="en-US" sz="700" dirty="0">
                          <a:solidFill>
                            <a:schemeClr val="bg1"/>
                          </a:solidFill>
                          <a:latin typeface="Arail"/>
                        </a:rPr>
                        <a:t>. </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280995"/>
                  </a:ext>
                </a:extLst>
              </a:tr>
            </a:tbl>
          </a:graphicData>
        </a:graphic>
      </p:graphicFrame>
      <p:graphicFrame>
        <p:nvGraphicFramePr>
          <p:cNvPr id="2" name="Table 2">
            <a:extLst>
              <a:ext uri="{FF2B5EF4-FFF2-40B4-BE49-F238E27FC236}">
                <a16:creationId xmlns:a16="http://schemas.microsoft.com/office/drawing/2014/main" id="{2520FA11-F4BF-4E28-84C9-31C88949CAB8}"/>
              </a:ext>
            </a:extLst>
          </p:cNvPr>
          <p:cNvGraphicFramePr>
            <a:graphicFrameLocks noGrp="1"/>
          </p:cNvGraphicFramePr>
          <p:nvPr>
            <p:extLst>
              <p:ext uri="{D42A27DB-BD31-4B8C-83A1-F6EECF244321}">
                <p14:modId xmlns:p14="http://schemas.microsoft.com/office/powerpoint/2010/main" val="348727513"/>
              </p:ext>
            </p:extLst>
          </p:nvPr>
        </p:nvGraphicFramePr>
        <p:xfrm>
          <a:off x="882819" y="8907780"/>
          <a:ext cx="5301578" cy="281940"/>
        </p:xfrm>
        <a:graphic>
          <a:graphicData uri="http://schemas.openxmlformats.org/drawingml/2006/table">
            <a:tbl>
              <a:tblPr firstRow="1" bandRow="1">
                <a:tableStyleId>{5C22544A-7EE6-4342-B048-85BDC9FD1C3A}</a:tableStyleId>
              </a:tblPr>
              <a:tblGrid>
                <a:gridCol w="1338098">
                  <a:extLst>
                    <a:ext uri="{9D8B030D-6E8A-4147-A177-3AD203B41FA5}">
                      <a16:colId xmlns:a16="http://schemas.microsoft.com/office/drawing/2014/main" val="2078817280"/>
                    </a:ext>
                  </a:extLst>
                </a:gridCol>
                <a:gridCol w="1600636">
                  <a:extLst>
                    <a:ext uri="{9D8B030D-6E8A-4147-A177-3AD203B41FA5}">
                      <a16:colId xmlns:a16="http://schemas.microsoft.com/office/drawing/2014/main" val="3865203454"/>
                    </a:ext>
                  </a:extLst>
                </a:gridCol>
                <a:gridCol w="948525">
                  <a:extLst>
                    <a:ext uri="{9D8B030D-6E8A-4147-A177-3AD203B41FA5}">
                      <a16:colId xmlns:a16="http://schemas.microsoft.com/office/drawing/2014/main" val="1557350203"/>
                    </a:ext>
                  </a:extLst>
                </a:gridCol>
                <a:gridCol w="1414319">
                  <a:extLst>
                    <a:ext uri="{9D8B030D-6E8A-4147-A177-3AD203B41FA5}">
                      <a16:colId xmlns:a16="http://schemas.microsoft.com/office/drawing/2014/main" val="1870386026"/>
                    </a:ext>
                  </a:extLst>
                </a:gridCol>
              </a:tblGrid>
              <a:tr h="281940">
                <a:tc>
                  <a:txBody>
                    <a:bodyPr/>
                    <a:lstStyle/>
                    <a:p>
                      <a:pPr algn="ctr"/>
                      <a:r>
                        <a:rPr lang="en-US" sz="700" b="1" dirty="0">
                          <a:solidFill>
                            <a:schemeClr val="bg1"/>
                          </a:solidFill>
                          <a:latin typeface="Arail"/>
                        </a:rPr>
                        <a:t>Bang &amp; </a:t>
                      </a:r>
                      <a:r>
                        <a:rPr lang="en-US" sz="700" b="1" dirty="0" err="1">
                          <a:solidFill>
                            <a:schemeClr val="bg1"/>
                          </a:solidFill>
                          <a:latin typeface="Arail"/>
                        </a:rPr>
                        <a:t>Bonsomer</a:t>
                      </a:r>
                      <a:r>
                        <a:rPr lang="en-US" sz="700" b="1" dirty="0">
                          <a:solidFill>
                            <a:schemeClr val="bg1"/>
                          </a:solidFill>
                          <a:latin typeface="Arail"/>
                        </a:rPr>
                        <a:t> Group Oy </a:t>
                      </a:r>
                      <a:endParaRPr lang="en-US" sz="700" b="1" dirty="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dirty="0" err="1">
                          <a:solidFill>
                            <a:schemeClr val="bg1"/>
                          </a:solidFill>
                          <a:latin typeface="Arail"/>
                        </a:rPr>
                        <a:t>Itälahdenkatu</a:t>
                      </a:r>
                      <a:r>
                        <a:rPr lang="en-US" sz="700" b="0" dirty="0">
                          <a:solidFill>
                            <a:schemeClr val="bg1"/>
                          </a:solidFill>
                          <a:latin typeface="Arail"/>
                        </a:rPr>
                        <a:t> 18 A, 00210 Helsinki </a:t>
                      </a:r>
                      <a:endParaRPr lang="en-US" sz="700" b="0" dirty="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dirty="0">
                          <a:solidFill>
                            <a:schemeClr val="bg1"/>
                          </a:solidFill>
                          <a:latin typeface="Arail"/>
                        </a:rPr>
                        <a:t>Tel. +358 9 681 081</a:t>
                      </a:r>
                      <a:endParaRPr lang="en-US" sz="700" b="0" dirty="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dirty="0">
                          <a:solidFill>
                            <a:schemeClr val="bg1"/>
                          </a:solidFill>
                          <a:latin typeface="Arail"/>
                        </a:rPr>
                        <a:t>larucoll@bangbonsomer.com</a:t>
                      </a:r>
                      <a:endParaRPr lang="en-US" sz="700" b="0" dirty="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79658098"/>
                  </a:ext>
                </a:extLst>
              </a:tr>
            </a:tbl>
          </a:graphicData>
        </a:graphic>
      </p:graphicFrame>
      <p:pic>
        <p:nvPicPr>
          <p:cNvPr id="4" name="Picture 3">
            <a:extLst>
              <a:ext uri="{FF2B5EF4-FFF2-40B4-BE49-F238E27FC236}">
                <a16:creationId xmlns:a16="http://schemas.microsoft.com/office/drawing/2014/main" id="{4DF2FB1F-74EE-4C80-934F-297D63681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0066" y="8219780"/>
            <a:ext cx="2607934" cy="325114"/>
          </a:xfrm>
          <a:prstGeom prst="rect">
            <a:avLst/>
          </a:prstGeom>
        </p:spPr>
      </p:pic>
      <p:sp>
        <p:nvSpPr>
          <p:cNvPr id="13" name="TextBox 12">
            <a:extLst>
              <a:ext uri="{FF2B5EF4-FFF2-40B4-BE49-F238E27FC236}">
                <a16:creationId xmlns:a16="http://schemas.microsoft.com/office/drawing/2014/main" id="{0697555C-F828-4731-991B-FCF0534B58E2}"/>
              </a:ext>
            </a:extLst>
          </p:cNvPr>
          <p:cNvSpPr txBox="1"/>
          <p:nvPr/>
        </p:nvSpPr>
        <p:spPr>
          <a:xfrm>
            <a:off x="4427410" y="899177"/>
            <a:ext cx="1750800" cy="246221"/>
          </a:xfrm>
          <a:prstGeom prst="rect">
            <a:avLst/>
          </a:prstGeom>
          <a:noFill/>
        </p:spPr>
        <p:txBody>
          <a:bodyPr wrap="none" rtlCol="0">
            <a:spAutoFit/>
          </a:bodyPr>
          <a:lstStyle/>
          <a:p>
            <a:pPr algn="r"/>
            <a:r>
              <a:rPr lang="en-US" sz="1000" b="1" dirty="0">
                <a:solidFill>
                  <a:srgbClr val="FF5E00"/>
                </a:solidFill>
                <a:latin typeface="Arail"/>
              </a:rPr>
              <a:t>EDITION 1 </a:t>
            </a:r>
            <a:r>
              <a:rPr lang="en-US" sz="1000" b="1" dirty="0">
                <a:solidFill>
                  <a:schemeClr val="bg1"/>
                </a:solidFill>
                <a:latin typeface="Arail"/>
              </a:rPr>
              <a:t>/ AUG. 23RD, 2022</a:t>
            </a:r>
          </a:p>
        </p:txBody>
      </p:sp>
      <p:pic>
        <p:nvPicPr>
          <p:cNvPr id="5" name="Picture 4" descr="Logo&#10;&#10;Description automatically generated with medium confidence">
            <a:extLst>
              <a:ext uri="{FF2B5EF4-FFF2-40B4-BE49-F238E27FC236}">
                <a16:creationId xmlns:a16="http://schemas.microsoft.com/office/drawing/2014/main" id="{511AB762-E883-3FC8-82C4-340E679ADF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2811" y="1685048"/>
            <a:ext cx="745698" cy="746798"/>
          </a:xfrm>
          <a:prstGeom prst="rect">
            <a:avLst/>
          </a:prstGeom>
        </p:spPr>
      </p:pic>
      <p:graphicFrame>
        <p:nvGraphicFramePr>
          <p:cNvPr id="14" name="Table 22">
            <a:extLst>
              <a:ext uri="{FF2B5EF4-FFF2-40B4-BE49-F238E27FC236}">
                <a16:creationId xmlns:a16="http://schemas.microsoft.com/office/drawing/2014/main" id="{F56C5797-46B1-812C-59A5-D220AF4E7F08}"/>
              </a:ext>
            </a:extLst>
          </p:cNvPr>
          <p:cNvGraphicFramePr>
            <a:graphicFrameLocks noGrp="1"/>
          </p:cNvGraphicFramePr>
          <p:nvPr>
            <p:extLst>
              <p:ext uri="{D42A27DB-BD31-4B8C-83A1-F6EECF244321}">
                <p14:modId xmlns:p14="http://schemas.microsoft.com/office/powerpoint/2010/main" val="1793425642"/>
              </p:ext>
            </p:extLst>
          </p:nvPr>
        </p:nvGraphicFramePr>
        <p:xfrm>
          <a:off x="893670" y="4348565"/>
          <a:ext cx="2415116" cy="2560467"/>
        </p:xfrm>
        <a:graphic>
          <a:graphicData uri="http://schemas.openxmlformats.org/drawingml/2006/table">
            <a:tbl>
              <a:tblPr firstRow="1" bandRow="1">
                <a:tableStyleId>{5C22544A-7EE6-4342-B048-85BDC9FD1C3A}</a:tableStyleId>
              </a:tblPr>
              <a:tblGrid>
                <a:gridCol w="1207558">
                  <a:extLst>
                    <a:ext uri="{9D8B030D-6E8A-4147-A177-3AD203B41FA5}">
                      <a16:colId xmlns:a16="http://schemas.microsoft.com/office/drawing/2014/main" val="2989855203"/>
                    </a:ext>
                  </a:extLst>
                </a:gridCol>
                <a:gridCol w="1207558">
                  <a:extLst>
                    <a:ext uri="{9D8B030D-6E8A-4147-A177-3AD203B41FA5}">
                      <a16:colId xmlns:a16="http://schemas.microsoft.com/office/drawing/2014/main" val="3545875890"/>
                    </a:ext>
                  </a:extLst>
                </a:gridCol>
              </a:tblGrid>
              <a:tr h="227961">
                <a:tc gridSpan="2">
                  <a:txBody>
                    <a:bodyPr/>
                    <a:lstStyle/>
                    <a:p>
                      <a:pPr algn="l"/>
                      <a:r>
                        <a:rPr lang="en-US" sz="1000" dirty="0">
                          <a:solidFill>
                            <a:schemeClr val="bg1"/>
                          </a:solidFill>
                          <a:latin typeface="Arail"/>
                          <a:cs typeface="Arial" panose="020B0604020202020204" pitchFamily="34" charset="0"/>
                        </a:rPr>
                        <a:t>RECOMMENDED GLUING CONDITIONS</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ctr"/>
                      <a:endParaRPr lang="en-US" sz="700" dirty="0">
                        <a:solidFill>
                          <a:schemeClr val="bg1"/>
                        </a:solidFill>
                        <a:latin typeface="Arial" panose="020B0604020202020204" pitchFamily="34" charset="0"/>
                        <a:cs typeface="Arial" panose="020B0604020202020204" pitchFamily="34" charset="0"/>
                      </a:endParaRPr>
                    </a:p>
                  </a:txBody>
                  <a:tcPr>
                    <a:solidFill>
                      <a:srgbClr val="0079B4"/>
                    </a:solidFill>
                  </a:tcPr>
                </a:tc>
                <a:extLst>
                  <a:ext uri="{0D108BD9-81ED-4DB2-BD59-A6C34878D82A}">
                    <a16:rowId xmlns:a16="http://schemas.microsoft.com/office/drawing/2014/main" val="2275339102"/>
                  </a:ext>
                </a:extLst>
              </a:tr>
              <a:tr h="227961">
                <a:tc>
                  <a:txBody>
                    <a:bodyPr/>
                    <a:lstStyle/>
                    <a:p>
                      <a:pPr algn="l"/>
                      <a:r>
                        <a:rPr lang="en-US" sz="700" b="0" dirty="0">
                          <a:solidFill>
                            <a:schemeClr val="bg1"/>
                          </a:solidFill>
                          <a:latin typeface="Arail"/>
                          <a:cs typeface="Arial" panose="020B0604020202020204" pitchFamily="34" charset="0"/>
                        </a:rPr>
                        <a:t>Wood moisture</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solidFill>
                            <a:schemeClr val="bg1"/>
                          </a:solidFill>
                          <a:latin typeface="Arail"/>
                          <a:cs typeface="Arial" panose="020B0604020202020204" pitchFamily="34" charset="0"/>
                        </a:rPr>
                        <a:t>9-13%</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318313"/>
                  </a:ext>
                </a:extLst>
              </a:tr>
              <a:tr h="223782">
                <a:tc>
                  <a:txBody>
                    <a:bodyPr/>
                    <a:lstStyle/>
                    <a:p>
                      <a:pPr algn="l"/>
                      <a:r>
                        <a:rPr lang="en-US" sz="700" b="0" dirty="0">
                          <a:solidFill>
                            <a:schemeClr val="bg1"/>
                          </a:solidFill>
                          <a:latin typeface="Arail"/>
                          <a:cs typeface="Arial" panose="020B0604020202020204" pitchFamily="34" charset="0"/>
                        </a:rPr>
                        <a:t>Relative air humidity</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solidFill>
                            <a:schemeClr val="bg1"/>
                          </a:solidFill>
                          <a:latin typeface="Arail"/>
                          <a:cs typeface="Arial" panose="020B0604020202020204" pitchFamily="34" charset="0"/>
                        </a:rPr>
                        <a:t>50% +/-5%</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1004103"/>
                  </a:ext>
                </a:extLst>
              </a:tr>
              <a:tr h="223782">
                <a:tc>
                  <a:txBody>
                    <a:bodyPr/>
                    <a:lstStyle/>
                    <a:p>
                      <a:pPr algn="l"/>
                      <a:r>
                        <a:rPr lang="en-US" sz="700" b="0" dirty="0">
                          <a:solidFill>
                            <a:schemeClr val="bg1"/>
                          </a:solidFill>
                          <a:latin typeface="Arail"/>
                          <a:cs typeface="Arial" panose="020B0604020202020204" pitchFamily="34" charset="0"/>
                        </a:rPr>
                        <a:t>Temperature</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dirty="0">
                          <a:solidFill>
                            <a:schemeClr val="bg1"/>
                          </a:solidFill>
                          <a:latin typeface="Arail"/>
                          <a:cs typeface="Arial" panose="020B0604020202020204" pitchFamily="34" charset="0"/>
                        </a:rPr>
                        <a:t>15-25°C</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787681"/>
                  </a:ext>
                </a:extLst>
              </a:tr>
              <a:tr h="223782">
                <a:tc gridSpan="2">
                  <a:txBody>
                    <a:bodyPr/>
                    <a:lstStyle/>
                    <a:p>
                      <a:pPr algn="l"/>
                      <a:r>
                        <a:rPr lang="en-US" sz="1000" b="1" dirty="0">
                          <a:solidFill>
                            <a:schemeClr val="bg1"/>
                          </a:solidFill>
                          <a:latin typeface="Arail"/>
                          <a:cs typeface="Arial" panose="020B0604020202020204" pitchFamily="34" charset="0"/>
                        </a:rPr>
                        <a:t>RECOMMENDED PRESSING CONDITIONS FOR FINGER JOINTING</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ctr"/>
                      <a:endParaRPr lang="en-US" sz="700" dirty="0">
                        <a:solidFill>
                          <a:schemeClr val="bg1"/>
                        </a:solidFill>
                        <a:latin typeface="Arial" panose="020B0604020202020204" pitchFamily="34" charset="0"/>
                        <a:cs typeface="Arial" panose="020B0604020202020204" pitchFamily="34" charset="0"/>
                      </a:endParaRPr>
                    </a:p>
                  </a:txBody>
                  <a:tcPr>
                    <a:solidFill>
                      <a:srgbClr val="0079B4"/>
                    </a:solidFill>
                  </a:tcPr>
                </a:tc>
                <a:extLst>
                  <a:ext uri="{0D108BD9-81ED-4DB2-BD59-A6C34878D82A}">
                    <a16:rowId xmlns:a16="http://schemas.microsoft.com/office/drawing/2014/main" val="1123452143"/>
                  </a:ext>
                </a:extLst>
              </a:tr>
              <a:tr h="223782">
                <a:tc>
                  <a:txBody>
                    <a:bodyPr/>
                    <a:lstStyle/>
                    <a:p>
                      <a:pPr algn="l"/>
                      <a:r>
                        <a:rPr lang="en-US" sz="700" b="0" dirty="0">
                          <a:solidFill>
                            <a:schemeClr val="bg1"/>
                          </a:solidFill>
                          <a:latin typeface="Arail"/>
                          <a:cs typeface="Arial" panose="020B0604020202020204" pitchFamily="34" charset="0"/>
                        </a:rPr>
                        <a:t>Pressing time</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baseline="0" dirty="0">
                          <a:solidFill>
                            <a:schemeClr val="bg1"/>
                          </a:solidFill>
                          <a:latin typeface="Arail"/>
                          <a:cs typeface="Arial" panose="020B0604020202020204" pitchFamily="34" charset="0"/>
                        </a:rPr>
                        <a:t>Minimum time to be tested separately for each case, typically ~5 s</a:t>
                      </a:r>
                      <a:endParaRPr lang="en-US" sz="700" b="0" dirty="0">
                        <a:solidFill>
                          <a:schemeClr val="bg1"/>
                        </a:solidFill>
                        <a:latin typeface="Arail"/>
                        <a:cs typeface="Arial" panose="020B0604020202020204" pitchFamily="34" charset="0"/>
                      </a:endParaRP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505884"/>
                  </a:ext>
                </a:extLst>
              </a:tr>
              <a:tr h="223782">
                <a:tc>
                  <a:txBody>
                    <a:bodyPr/>
                    <a:lstStyle/>
                    <a:p>
                      <a:pPr algn="l"/>
                      <a:r>
                        <a:rPr lang="en-US" sz="700" b="0" dirty="0">
                          <a:solidFill>
                            <a:schemeClr val="bg1"/>
                          </a:solidFill>
                          <a:latin typeface="Arail"/>
                          <a:cs typeface="Arial" panose="020B0604020202020204" pitchFamily="34" charset="0"/>
                        </a:rPr>
                        <a:t>Typical pressure</a:t>
                      </a:r>
                    </a:p>
                    <a:p>
                      <a:pPr algn="l"/>
                      <a:endParaRPr lang="en-US" sz="700" b="0" dirty="0">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Arail"/>
                          <a:cs typeface="Arial" panose="020B0604020202020204" pitchFamily="34" charset="0"/>
                        </a:rPr>
                        <a:t>10-15 N/mm</a:t>
                      </a:r>
                      <a:r>
                        <a:rPr lang="en-US" sz="700" b="0" baseline="30000" dirty="0">
                          <a:solidFill>
                            <a:schemeClr val="bg1"/>
                          </a:solidFill>
                          <a:latin typeface="Arail"/>
                          <a:cs typeface="Arial" panose="020B0604020202020204" pitchFamily="34" charset="0"/>
                        </a:rPr>
                        <a:t>2</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8639338"/>
                  </a:ext>
                </a:extLst>
              </a:tr>
              <a:tr h="223782">
                <a:tc>
                  <a:txBody>
                    <a:bodyPr/>
                    <a:lstStyle/>
                    <a:p>
                      <a:pPr algn="l"/>
                      <a:r>
                        <a:rPr lang="en-US" sz="700" b="0" dirty="0">
                          <a:solidFill>
                            <a:schemeClr val="bg1"/>
                          </a:solidFill>
                          <a:latin typeface="Arail"/>
                          <a:cs typeface="Arial" panose="020B0604020202020204" pitchFamily="34" charset="0"/>
                        </a:rPr>
                        <a:t>Typical application amount</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ru-RU" sz="700" b="0" dirty="0">
                          <a:solidFill>
                            <a:schemeClr val="bg1"/>
                          </a:solidFill>
                          <a:latin typeface="Arail"/>
                          <a:cs typeface="Arial" panose="020B0604020202020204" pitchFamily="34" charset="0"/>
                        </a:rPr>
                        <a:t>1</a:t>
                      </a:r>
                      <a:r>
                        <a:rPr lang="fi-FI" sz="700" b="0" dirty="0">
                          <a:solidFill>
                            <a:schemeClr val="bg1"/>
                          </a:solidFill>
                          <a:latin typeface="Arail"/>
                          <a:cs typeface="Arial" panose="020B0604020202020204" pitchFamily="34" charset="0"/>
                        </a:rPr>
                        <a:t>5</a:t>
                      </a:r>
                      <a:r>
                        <a:rPr lang="ru-RU" sz="700" b="0" dirty="0">
                          <a:solidFill>
                            <a:schemeClr val="bg1"/>
                          </a:solidFill>
                          <a:latin typeface="Arail"/>
                          <a:cs typeface="Arial" panose="020B0604020202020204" pitchFamily="34" charset="0"/>
                        </a:rPr>
                        <a:t>0</a:t>
                      </a:r>
                      <a:r>
                        <a:rPr lang="fi-FI" sz="700" b="0" dirty="0">
                          <a:solidFill>
                            <a:schemeClr val="bg1"/>
                          </a:solidFill>
                          <a:latin typeface="Arail"/>
                          <a:cs typeface="Arial" panose="020B0604020202020204" pitchFamily="34" charset="0"/>
                        </a:rPr>
                        <a:t> – 200 g/m</a:t>
                      </a:r>
                      <a:r>
                        <a:rPr lang="fi-FI" sz="700" b="0" baseline="30000" dirty="0">
                          <a:solidFill>
                            <a:schemeClr val="bg1"/>
                          </a:solidFill>
                          <a:latin typeface="Arail"/>
                          <a:cs typeface="Arial" panose="020B0604020202020204" pitchFamily="34" charset="0"/>
                        </a:rPr>
                        <a:t>2</a:t>
                      </a:r>
                      <a:endParaRPr lang="en-US" sz="700" b="0" baseline="30000" dirty="0">
                        <a:solidFill>
                          <a:schemeClr val="bg1"/>
                        </a:solidFill>
                        <a:latin typeface="Arail"/>
                        <a:cs typeface="Arial" panose="020B0604020202020204" pitchFamily="34" charset="0"/>
                      </a:endParaRPr>
                    </a:p>
                    <a:p>
                      <a:pPr algn="l"/>
                      <a:endParaRPr lang="en-US" sz="700" b="0" dirty="0">
                        <a:solidFill>
                          <a:schemeClr val="bg1"/>
                        </a:solidFill>
                        <a:latin typeface="Arail"/>
                        <a:cs typeface="Arial" panose="020B0604020202020204" pitchFamily="34" charset="0"/>
                      </a:endParaRP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2530658"/>
                  </a:ext>
                </a:extLst>
              </a:tr>
              <a:tr h="223782">
                <a:tc>
                  <a:txBody>
                    <a:bodyPr/>
                    <a:lstStyle/>
                    <a:p>
                      <a:pPr algn="l"/>
                      <a:r>
                        <a:rPr lang="fi-FI" sz="700" b="0" dirty="0">
                          <a:solidFill>
                            <a:schemeClr val="bg1"/>
                          </a:solidFill>
                          <a:latin typeface="Arail"/>
                          <a:cs typeface="Arial" panose="020B0604020202020204" pitchFamily="34" charset="0"/>
                        </a:rPr>
                        <a:t>Open </a:t>
                      </a:r>
                      <a:r>
                        <a:rPr lang="fi-FI" sz="700" b="0" dirty="0" err="1">
                          <a:solidFill>
                            <a:schemeClr val="bg1"/>
                          </a:solidFill>
                          <a:latin typeface="Arail"/>
                          <a:cs typeface="Arial" panose="020B0604020202020204" pitchFamily="34" charset="0"/>
                        </a:rPr>
                        <a:t>time</a:t>
                      </a:r>
                      <a:endParaRPr lang="en-US" sz="700" b="0" dirty="0">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sz="700" b="0" baseline="0" dirty="0">
                          <a:solidFill>
                            <a:schemeClr val="bg1"/>
                          </a:solidFill>
                          <a:latin typeface="Arail"/>
                          <a:cs typeface="Arial" panose="020B0604020202020204" pitchFamily="34" charset="0"/>
                        </a:rPr>
                        <a:t>&lt; 3 </a:t>
                      </a:r>
                      <a:r>
                        <a:rPr lang="fi-FI" sz="700" b="0" baseline="0" dirty="0" err="1">
                          <a:solidFill>
                            <a:schemeClr val="bg1"/>
                          </a:solidFill>
                          <a:latin typeface="Arail"/>
                          <a:cs typeface="Arial" panose="020B0604020202020204" pitchFamily="34" charset="0"/>
                        </a:rPr>
                        <a:t>minutes</a:t>
                      </a:r>
                      <a:endParaRPr lang="en-US" sz="700" b="0" baseline="0" dirty="0">
                        <a:solidFill>
                          <a:schemeClr val="bg1"/>
                        </a:solidFill>
                        <a:latin typeface="Arail"/>
                        <a:cs typeface="Arial" panose="020B0604020202020204" pitchFamily="34" charset="0"/>
                      </a:endParaRP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710668"/>
                  </a:ext>
                </a:extLst>
              </a:tr>
            </a:tbl>
          </a:graphicData>
        </a:graphic>
      </p:graphicFrame>
      <p:pic>
        <p:nvPicPr>
          <p:cNvPr id="9" name="Picture 8">
            <a:extLst>
              <a:ext uri="{FF2B5EF4-FFF2-40B4-BE49-F238E27FC236}">
                <a16:creationId xmlns:a16="http://schemas.microsoft.com/office/drawing/2014/main" id="{C6ED62FB-A0B7-35D8-6ED4-3515BE29C5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410" y="1736520"/>
            <a:ext cx="652462" cy="652462"/>
          </a:xfrm>
          <a:prstGeom prst="rect">
            <a:avLst/>
          </a:prstGeom>
        </p:spPr>
      </p:pic>
      <p:pic>
        <p:nvPicPr>
          <p:cNvPr id="15" name="Picture 14">
            <a:extLst>
              <a:ext uri="{FF2B5EF4-FFF2-40B4-BE49-F238E27FC236}">
                <a16:creationId xmlns:a16="http://schemas.microsoft.com/office/drawing/2014/main" id="{46DA010C-0847-8A26-A1C8-BD4384FA39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2554" y="1736520"/>
            <a:ext cx="652462" cy="652462"/>
          </a:xfrm>
          <a:prstGeom prst="rect">
            <a:avLst/>
          </a:prstGeom>
        </p:spPr>
      </p:pic>
    </p:spTree>
    <p:extLst>
      <p:ext uri="{BB962C8B-B14F-4D97-AF65-F5344CB8AC3E}">
        <p14:creationId xmlns:p14="http://schemas.microsoft.com/office/powerpoint/2010/main" val="371946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05C3AC15534A47AA8F314426ED0E35" ma:contentTypeVersion="12" ma:contentTypeDescription="Create a new document." ma:contentTypeScope="" ma:versionID="2cf2d7e1c2e4074473bd212f664984bc">
  <xsd:schema xmlns:xsd="http://www.w3.org/2001/XMLSchema" xmlns:xs="http://www.w3.org/2001/XMLSchema" xmlns:p="http://schemas.microsoft.com/office/2006/metadata/properties" xmlns:ns2="ed550bc1-1d55-4690-b892-83a8b78d77ae" xmlns:ns3="f2d678db-ade6-42c9-a965-a6dba74c532f" targetNamespace="http://schemas.microsoft.com/office/2006/metadata/properties" ma:root="true" ma:fieldsID="4a15961a389f594f598154c8df641bb4" ns2:_="" ns3:_="">
    <xsd:import namespace="ed550bc1-1d55-4690-b892-83a8b78d77ae"/>
    <xsd:import namespace="f2d678db-ade6-42c9-a965-a6dba74c532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550bc1-1d55-4690-b892-83a8b78d77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1a29f4f-70e8-46a3-867d-98384d23d70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78db-ade6-42c9-a965-a6dba74c532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09e6216-74d0-4003-ba1e-dd9a644cdb51}" ma:internalName="TaxCatchAll" ma:showField="CatchAllData" ma:web="f2d678db-ade6-42c9-a965-a6dba74c532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2d678db-ade6-42c9-a965-a6dba74c532f" xsi:nil="true"/>
    <lcf76f155ced4ddcb4097134ff3c332f xmlns="ed550bc1-1d55-4690-b892-83a8b78d77a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B990A7-3A33-4457-970C-82840ADC6F84}"/>
</file>

<file path=customXml/itemProps2.xml><?xml version="1.0" encoding="utf-8"?>
<ds:datastoreItem xmlns:ds="http://schemas.openxmlformats.org/officeDocument/2006/customXml" ds:itemID="{C1D614D5-85D4-46D5-9733-2B982C80515A}">
  <ds:schemaRef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microsoft.com/office/2006/metadata/properties"/>
    <ds:schemaRef ds:uri="f2d678db-ade6-42c9-a965-a6dba74c532f"/>
    <ds:schemaRef ds:uri="ed550bc1-1d55-4690-b892-83a8b78d77ae"/>
    <ds:schemaRef ds:uri="http://www.w3.org/XML/1998/namespace"/>
  </ds:schemaRefs>
</ds:datastoreItem>
</file>

<file path=customXml/itemProps3.xml><?xml version="1.0" encoding="utf-8"?>
<ds:datastoreItem xmlns:ds="http://schemas.openxmlformats.org/officeDocument/2006/customXml" ds:itemID="{3695C136-25BD-4566-9A07-7848D4F73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51259</TotalTime>
  <Words>449</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Arail</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Ilja;Moonika</dc:creator>
  <cp:lastModifiedBy>Anniina Karhu</cp:lastModifiedBy>
  <cp:revision>97</cp:revision>
  <cp:lastPrinted>2022-07-26T08:39:08Z</cp:lastPrinted>
  <dcterms:created xsi:type="dcterms:W3CDTF">2021-04-07T06:44:31Z</dcterms:created>
  <dcterms:modified xsi:type="dcterms:W3CDTF">2022-11-10T09:40:04Z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0x0101006005C3AC15534A47AA8F314426ED0E35</vt:lpwstr>
  </property>
  <property fmtid="{D5CDD505-2E9C-101B-9397-08002B2CF9AE}" pid="3" name="MediaServiceImageTags">
    <vt:lpwstr/>
  </property>
</Properties>
</file>